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58" r:id="rId5"/>
    <p:sldId id="272" r:id="rId6"/>
    <p:sldId id="259" r:id="rId7"/>
    <p:sldId id="260" r:id="rId8"/>
    <p:sldId id="262" r:id="rId9"/>
    <p:sldId id="271" r:id="rId10"/>
    <p:sldId id="263" r:id="rId11"/>
    <p:sldId id="264" r:id="rId12"/>
    <p:sldId id="265" r:id="rId13"/>
    <p:sldId id="273" r:id="rId14"/>
    <p:sldId id="274" r:id="rId15"/>
    <p:sldId id="275" r:id="rId16"/>
    <p:sldId id="267" r:id="rId17"/>
    <p:sldId id="26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B5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8" autoAdjust="0"/>
    <p:restoredTop sz="92832" autoAdjust="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2C4E-9737-4B37-93B8-1BAD4EA90CDF}" type="datetimeFigureOut">
              <a:rPr lang="pl-PL" smtClean="0"/>
              <a:pPr/>
              <a:t>2016-04-22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75AF-EF69-4D01-A251-56125A738B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pedia.org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aukawpolsce.pap.pl/aktualnosci/news,395564,liczby-pierwsze-nie-sa-samotne.html" TargetMode="External"/><Relationship Id="rId4" Type="http://schemas.openxmlformats.org/officeDocument/2006/relationships/hyperlink" Target="http://ciekawewynalazki.blogspot.com/2012/04/gliniane-tabliczki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63272" cy="1426170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latin typeface="Times New Roman" pitchFamily="18" charset="0"/>
                <a:cs typeface="Times New Roman" pitchFamily="18" charset="0"/>
              </a:rPr>
              <a:t>Maszyny liczące</a:t>
            </a:r>
            <a:endParaRPr lang="pl-PL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załka w prawo 4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2051720" y="2606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/>
          <p:cNvSpPr txBox="1"/>
          <p:nvPr/>
        </p:nvSpPr>
        <p:spPr>
          <a:xfrm>
            <a:off x="1475656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sp>
        <p:nvSpPr>
          <p:cNvPr id="61" name="pole tekstowe 60"/>
          <p:cNvSpPr txBox="1"/>
          <p:nvPr/>
        </p:nvSpPr>
        <p:spPr>
          <a:xfrm>
            <a:off x="323528" y="1886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5000 p.n.e.</a:t>
            </a:r>
            <a:endParaRPr lang="pl-PL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467544" y="2564904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Liczydło Abbakus ( 5000 p.n.e.)                              </a:t>
            </a:r>
          </a:p>
          <a:p>
            <a:pPr marL="342900" indent="-342900"/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Deska z wyżłobionymi rowkami, które symbolizowały kolejne potęgi dziesięciu. Obliczeń dokonywano poprzez wkładanie i przekładanie kamyków w rowkach. Zasada liczenia była taka sama jak na liczydle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64" name="Obraz 63" descr="RomanAbacusRe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212976"/>
            <a:ext cx="2989639" cy="2381746"/>
          </a:xfrm>
          <a:prstGeom prst="rect">
            <a:avLst/>
          </a:prstGeom>
        </p:spPr>
      </p:pic>
      <p:cxnSp>
        <p:nvCxnSpPr>
          <p:cNvPr id="68" name="Łącznik prosty 67"/>
          <p:cNvCxnSpPr>
            <a:endCxn id="61" idx="2"/>
          </p:cNvCxnSpPr>
          <p:nvPr/>
        </p:nvCxnSpPr>
        <p:spPr>
          <a:xfrm flipV="1">
            <a:off x="899592" y="557972"/>
            <a:ext cx="72008" cy="6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>
            <a:stCxn id="61" idx="2"/>
          </p:cNvCxnSpPr>
          <p:nvPr/>
        </p:nvCxnSpPr>
        <p:spPr>
          <a:xfrm>
            <a:off x="971600" y="557972"/>
            <a:ext cx="72008" cy="62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>
            <a:stCxn id="60" idx="0"/>
            <a:endCxn id="60" idx="0"/>
          </p:cNvCxnSpPr>
          <p:nvPr/>
        </p:nvCxnSpPr>
        <p:spPr>
          <a:xfrm>
            <a:off x="2159732" y="15567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stCxn id="60" idx="0"/>
            <a:endCxn id="60" idx="0"/>
          </p:cNvCxnSpPr>
          <p:nvPr/>
        </p:nvCxnSpPr>
        <p:spPr>
          <a:xfrm>
            <a:off x="2159732" y="15567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83"/>
          <p:cNvCxnSpPr/>
          <p:nvPr/>
        </p:nvCxnSpPr>
        <p:spPr>
          <a:xfrm>
            <a:off x="1979712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85"/>
          <p:cNvCxnSpPr/>
          <p:nvPr/>
        </p:nvCxnSpPr>
        <p:spPr>
          <a:xfrm flipV="1">
            <a:off x="2051720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prawo 1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Łącznik prosty 2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1979712" y="40466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331640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899592" y="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4000-1200 p.n.e.</a:t>
            </a:r>
            <a:endParaRPr lang="pl-PL" dirty="0"/>
          </a:p>
        </p:txBody>
      </p:sp>
      <p:cxnSp>
        <p:nvCxnSpPr>
          <p:cNvPr id="22" name="Łącznik prosty 21"/>
          <p:cNvCxnSpPr/>
          <p:nvPr/>
        </p:nvCxnSpPr>
        <p:spPr>
          <a:xfrm flipV="1">
            <a:off x="1403648" y="54868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>
            <a:off x="1475656" y="54868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1907704" y="141277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flipV="1">
            <a:off x="1979712" y="141277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611560" y="2636912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2) Pismo klinowe ( 4000-1200 p.n.e.)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Jedna z najstarszych na świecie odmian pisma, powstała na Bliskim Wschodzie, stworzona najprawdopodobniej przez Sumerów.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Obraz 31" descr="032-klin-su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852936"/>
            <a:ext cx="3385567" cy="3357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507605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1979712" y="4046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1187624" y="17728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 n.e.</a:t>
            </a:r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716016" y="1886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1621 r.</a:t>
            </a:r>
            <a:endParaRPr lang="pl-PL" dirty="0"/>
          </a:p>
        </p:txBody>
      </p:sp>
      <p:cxnSp>
        <p:nvCxnSpPr>
          <p:cNvPr id="39" name="Łącznik prosty 38"/>
          <p:cNvCxnSpPr/>
          <p:nvPr/>
        </p:nvCxnSpPr>
        <p:spPr>
          <a:xfrm flipV="1">
            <a:off x="5004048" y="54868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flipH="1" flipV="1">
            <a:off x="5076056" y="548680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/>
          <p:nvPr/>
        </p:nvSpPr>
        <p:spPr>
          <a:xfrm>
            <a:off x="467544" y="2492896"/>
            <a:ext cx="40324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3) Suwak logarytmiczny (1621r.)</a:t>
            </a:r>
          </a:p>
          <a:p>
            <a:endParaRPr lang="pl-PL" dirty="0" smtClean="0"/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Prosty przyrząd ułatwiający obliczenia, powszechnie używany przez inżynierów do końca lat 80. XX wieku. Wynaleziony w 1632 roku przez Williama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Oughtreda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zainspirowany linijką logarytmiczną Edmunda Guntera.</a:t>
            </a:r>
          </a:p>
        </p:txBody>
      </p:sp>
      <p:pic>
        <p:nvPicPr>
          <p:cNvPr id="50" name="Obraz 49" descr="thAWEWX7X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708920"/>
            <a:ext cx="3706294" cy="2520280"/>
          </a:xfrm>
          <a:prstGeom prst="rect">
            <a:avLst/>
          </a:prstGeom>
        </p:spPr>
      </p:pic>
      <p:cxnSp>
        <p:nvCxnSpPr>
          <p:cNvPr id="34" name="Łącznik prosty 33"/>
          <p:cNvCxnSpPr/>
          <p:nvPr/>
        </p:nvCxnSpPr>
        <p:spPr>
          <a:xfrm flipV="1">
            <a:off x="1979712" y="14847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 flipH="1" flipV="1">
            <a:off x="1907704" y="14847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2420888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Sumator czyli mechaniczna maszyna, która potrafi dodawać liczby (1642-1643)</a:t>
            </a:r>
            <a:endParaRPr lang="pl-PL" dirty="0"/>
          </a:p>
        </p:txBody>
      </p:sp>
      <p:sp>
        <p:nvSpPr>
          <p:cNvPr id="3" name="Strzałka w prawo 2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Łącznik prosty 3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1979712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 flipV="1">
            <a:off x="1907704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19"/>
          <p:cNvSpPr/>
          <p:nvPr/>
        </p:nvSpPr>
        <p:spPr>
          <a:xfrm>
            <a:off x="683568" y="486916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Pierwsza maszyna licząca z zerojedynkowym zapisem liczb  (1694)</a:t>
            </a:r>
            <a:endParaRPr lang="pl-PL" dirty="0"/>
          </a:p>
        </p:txBody>
      </p:sp>
      <p:cxnSp>
        <p:nvCxnSpPr>
          <p:cNvPr id="23" name="Łącznik prosty 22"/>
          <p:cNvCxnSpPr/>
          <p:nvPr/>
        </p:nvCxnSpPr>
        <p:spPr>
          <a:xfrm flipV="1">
            <a:off x="1979712" y="332656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1403648" y="162880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cxnSp>
        <p:nvCxnSpPr>
          <p:cNvPr id="28" name="Łącznik prosty 27"/>
          <p:cNvCxnSpPr/>
          <p:nvPr/>
        </p:nvCxnSpPr>
        <p:spPr>
          <a:xfrm flipV="1">
            <a:off x="5580112" y="11247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flipH="1" flipV="1">
            <a:off x="5508104" y="11247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5220072" y="119675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1642r.</a:t>
            </a:r>
            <a:endParaRPr lang="pl-PL" sz="1600" dirty="0"/>
          </a:p>
        </p:txBody>
      </p:sp>
      <p:cxnSp>
        <p:nvCxnSpPr>
          <p:cNvPr id="45" name="Łącznik prosty 44"/>
          <p:cNvCxnSpPr/>
          <p:nvPr/>
        </p:nvCxnSpPr>
        <p:spPr>
          <a:xfrm flipV="1">
            <a:off x="6084168" y="11247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/>
          <p:cNvCxnSpPr/>
          <p:nvPr/>
        </p:nvCxnSpPr>
        <p:spPr>
          <a:xfrm flipH="1" flipV="1">
            <a:off x="6012160" y="11247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/>
          <p:cNvSpPr txBox="1"/>
          <p:nvPr/>
        </p:nvSpPr>
        <p:spPr>
          <a:xfrm>
            <a:off x="5796136" y="134076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1694r.</a:t>
            </a:r>
          </a:p>
          <a:p>
            <a:endParaRPr lang="pl-PL" sz="1600" dirty="0"/>
          </a:p>
        </p:txBody>
      </p:sp>
      <p:pic>
        <p:nvPicPr>
          <p:cNvPr id="50" name="Obraz 49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365104"/>
            <a:ext cx="2106266" cy="2184276"/>
          </a:xfrm>
          <a:prstGeom prst="rect">
            <a:avLst/>
          </a:prstGeom>
        </p:spPr>
      </p:pic>
      <p:pic>
        <p:nvPicPr>
          <p:cNvPr id="55" name="Obraz 54" descr="hdvhfcsdgfgfffffffffffffffffff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988840"/>
            <a:ext cx="3411815" cy="18217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prawo 1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Łącznik prosty 2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1979712" y="47667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1115616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cxnSp>
        <p:nvCxnSpPr>
          <p:cNvPr id="19" name="Łącznik prosty 18"/>
          <p:cNvCxnSpPr/>
          <p:nvPr/>
        </p:nvCxnSpPr>
        <p:spPr>
          <a:xfrm flipV="1">
            <a:off x="1979712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H="1" flipV="1">
            <a:off x="1907704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588224" y="6206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6156176" y="1484785"/>
            <a:ext cx="10081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1820r.</a:t>
            </a:r>
          </a:p>
          <a:p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>
            <a:off x="395536" y="2492896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Pierwszy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masowo wyprodukowany arytmometr (1820)  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467544" y="4293096"/>
            <a:ext cx="2952328" cy="934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Opracowany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został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pierwszy czterodziałaniowy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kalkulator (1893)</a:t>
            </a:r>
          </a:p>
        </p:txBody>
      </p:sp>
      <p:cxnSp>
        <p:nvCxnSpPr>
          <p:cNvPr id="27" name="Łącznik prosty ze strzałką 26"/>
          <p:cNvCxnSpPr/>
          <p:nvPr/>
        </p:nvCxnSpPr>
        <p:spPr>
          <a:xfrm flipV="1">
            <a:off x="6804248" y="4766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6372200" y="18864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1893r.</a:t>
            </a:r>
            <a:endParaRPr lang="pl-PL" sz="1600" dirty="0"/>
          </a:p>
        </p:txBody>
      </p:sp>
      <p:pic>
        <p:nvPicPr>
          <p:cNvPr id="29" name="Obraz 28" descr="Mechanical-calculator-Brunsviga-15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88840"/>
            <a:ext cx="3121152" cy="2081784"/>
          </a:xfrm>
          <a:prstGeom prst="rect">
            <a:avLst/>
          </a:prstGeom>
        </p:spPr>
      </p:pic>
      <p:pic>
        <p:nvPicPr>
          <p:cNvPr id="4098" name="Picture 2" descr="holleri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365104"/>
            <a:ext cx="2305050" cy="194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załka w prawo 2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Łącznik prosty 3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1979712" y="476672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1115616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cxnSp>
        <p:nvCxnSpPr>
          <p:cNvPr id="20" name="Łącznik prosty 19"/>
          <p:cNvCxnSpPr/>
          <p:nvPr/>
        </p:nvCxnSpPr>
        <p:spPr>
          <a:xfrm flipV="1">
            <a:off x="1979712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H="1" flipV="1">
            <a:off x="1907704" y="1340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7092280" y="6926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V="1">
            <a:off x="7308304" y="4766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6732240" y="148478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1915r.</a:t>
            </a:r>
            <a:endParaRPr lang="pl-PL" sz="16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948264" y="18864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1938r.</a:t>
            </a:r>
            <a:endParaRPr lang="pl-PL" sz="1600" dirty="0"/>
          </a:p>
        </p:txBody>
      </p:sp>
      <p:sp>
        <p:nvSpPr>
          <p:cNvPr id="29" name="Prostokąt 28"/>
          <p:cNvSpPr/>
          <p:nvPr/>
        </p:nvSpPr>
        <p:spPr>
          <a:xfrm>
            <a:off x="755576" y="2780928"/>
            <a:ext cx="2862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Powstał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pierwszy kalkulator mechaniczny z napędem elektrycznym (1915)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55576" y="4869160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Binarna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maszyna licząca (1938)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prawo 1"/>
          <p:cNvSpPr/>
          <p:nvPr/>
        </p:nvSpPr>
        <p:spPr>
          <a:xfrm>
            <a:off x="395536" y="620688"/>
            <a:ext cx="8496944" cy="64807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Łącznik prosty 2"/>
          <p:cNvCxnSpPr/>
          <p:nvPr/>
        </p:nvCxnSpPr>
        <p:spPr>
          <a:xfrm>
            <a:off x="971600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/>
          <p:cNvCxnSpPr/>
          <p:nvPr/>
        </p:nvCxnSpPr>
        <p:spPr>
          <a:xfrm>
            <a:off x="1475656" y="54868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255577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305983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56388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06794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457200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5076056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5580112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6084168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6588224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7092280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7596336" y="54868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8100392" y="6206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1979712" y="332656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1259632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p.n.e.  -  n.e.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179512" y="242088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Binarna maszyna licząca (1938)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Powstanie w USA pierwszego komputera wykorzystującego lampy elektronowe    ENIAC (1946)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Pierwszy komputer masowy w IBM model 650 (1953)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Powstanie komputera PC (1973)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Prezentacja pierwszego laptopa PET 2001 (1977)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Strzałka w prawo 19">
            <a:hlinkClick r:id="rId2" action="ppaction://hlinksldjump"/>
          </p:cNvPr>
          <p:cNvSpPr/>
          <p:nvPr/>
        </p:nvSpPr>
        <p:spPr>
          <a:xfrm>
            <a:off x="8100392" y="63813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83768" y="692696"/>
            <a:ext cx="4089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r>
              <a:rPr lang="pl-PL" sz="2000" b="1" dirty="0" smtClean="0"/>
              <a:t> 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132856"/>
            <a:ext cx="748883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https://www.wikipedia.org/</a:t>
            </a:r>
            <a:endParaRPr lang="pl-PL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http://ciekawewynalazki.blogspot.com/2012/04/gliniane-tabliczki.html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http://naukawpolsce.pap.pl/aktualnosci/news,395564,liczby-pierwsze-nie-sa-samotne.html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http://slideplayer.pl/slide/417103/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Spis treści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Co to jest maszyna licząca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Pierwsze proste maszyny liczące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Chronologia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Bibliografia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Koniec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9B5C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rmAutofit/>
          </a:bodyPr>
          <a:lstStyle/>
          <a:p>
            <a:r>
              <a:rPr lang="pl-PL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to jest maszyna licząca?</a:t>
            </a:r>
            <a:endParaRPr lang="pl-PL" sz="5100" dirty="0"/>
          </a:p>
        </p:txBody>
      </p:sp>
    </p:spTree>
    <p:extLst>
      <p:ext uri="{BB962C8B-B14F-4D97-AF65-F5344CB8AC3E}">
        <p14:creationId xmlns:p14="http://schemas.microsoft.com/office/powerpoint/2010/main" xmlns="" val="11924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95536" y="1628801"/>
            <a:ext cx="8280920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Jest to urządzenie mechaniczne, elektryczne lub </a:t>
            </a:r>
          </a:p>
          <a:p>
            <a:pPr algn="ctr">
              <a:buNone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lektroniczne wspomagające proces obliczeń.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wera\AppData\Local\Microsoft\Windows\INetCache\IE\F7OIU13B\abacu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56992"/>
            <a:ext cx="3960440" cy="3113345"/>
          </a:xfrm>
          <a:prstGeom prst="rect">
            <a:avLst/>
          </a:prstGeom>
          <a:noFill/>
        </p:spPr>
      </p:pic>
      <p:pic>
        <p:nvPicPr>
          <p:cNvPr id="1030" name="Picture 6" descr="C:\Users\wera\AppData\Local\Microsoft\Windows\INetCache\IE\F7OIU13B\abacu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66311">
            <a:off x="451703" y="3456128"/>
            <a:ext cx="3341898" cy="2627103"/>
          </a:xfrm>
          <a:prstGeom prst="rect">
            <a:avLst/>
          </a:prstGeom>
          <a:noFill/>
        </p:spPr>
      </p:pic>
      <p:sp>
        <p:nvSpPr>
          <p:cNvPr id="7" name="Strzałka w prawo 6">
            <a:hlinkClick r:id="rId3" action="ppaction://hlinksldjump"/>
          </p:cNvPr>
          <p:cNvSpPr/>
          <p:nvPr/>
        </p:nvSpPr>
        <p:spPr>
          <a:xfrm>
            <a:off x="8676456" y="652534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B5C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276872"/>
            <a:ext cx="8388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Pierwsze proste maszyny liczące</a:t>
            </a:r>
            <a:endParaRPr lang="pl-PL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Nacięcia (35-20 tyś. </a:t>
            </a:r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at p.n.e.)                       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</a:p>
          <a:p>
            <a:pPr algn="ctr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Zapis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nacięć był więc być może wykorzystywany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jako narzędzie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pozwalające wykonywać proste działania matematyczne.</a:t>
            </a:r>
          </a:p>
          <a:p>
            <a:pPr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1.bp.blogspot.com/-i82XSar_jlM/TrJxuTjYuKI/AAAAAAAAABM/WQ_EKjy5Qmc/s400/400px-Ishango_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293096"/>
            <a:ext cx="5184576" cy="2300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Palce u rąk i nóg oraz inne części ciała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thumbs.dreamstime.com/t/ręki-i-palców-obliczenie-44491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72816"/>
            <a:ext cx="3600398" cy="36004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51520" y="2060848"/>
            <a:ext cx="50405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 najdawniejszych czasów do liczenia używane były palce. Obmyślono więc, aby za pomocą odpowiednich pozycji palców lub ręki można było przedstawić odpowiednie liczby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Liczby na sznurkach (od XII w. n.e.)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3300" dirty="0" smtClean="0"/>
              <a:t>   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Najbardziej znane kipu Inków, stosowane od XII w. n.e., na bazie systemu dziesiętnego.</a:t>
            </a:r>
          </a:p>
          <a:p>
            <a:pPr algn="ctr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Kipu - (forma trójwymiarowego zapisu nazywana „pismem węzełkowym”, ze względu na swoją formę: zbiór wykonanych z bawełny lub włosia lamy i alpaki kolorowych sznurków z supełkami. )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Quipu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772816"/>
            <a:ext cx="2808312" cy="4217165"/>
          </a:xfrm>
          <a:prstGeom prst="rect">
            <a:avLst/>
          </a:prstGeom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676456" y="645333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B5C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pl-PL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Chronologia powstawania maszyn</a:t>
            </a:r>
            <a:endParaRPr lang="pl-PL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04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441</Words>
  <Application>Microsoft Office PowerPoint</Application>
  <PresentationFormat>Pokaz na ekranie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Maszyny liczące</vt:lpstr>
      <vt:lpstr>Spis treści</vt:lpstr>
      <vt:lpstr>Co to jest maszyna licząca?</vt:lpstr>
      <vt:lpstr>Slajd 4</vt:lpstr>
      <vt:lpstr>Slajd 5</vt:lpstr>
      <vt:lpstr>Slajd 6</vt:lpstr>
      <vt:lpstr>Slajd 7</vt:lpstr>
      <vt:lpstr>Liczby na sznurkach (od XII w. n.e.)</vt:lpstr>
      <vt:lpstr>Chronologia powstawania maszyn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Maszyny liczące</dc:title>
  <dc:creator>wera</dc:creator>
  <cp:lastModifiedBy>jakimowiczg</cp:lastModifiedBy>
  <cp:revision>38</cp:revision>
  <dcterms:created xsi:type="dcterms:W3CDTF">2016-01-09T12:53:50Z</dcterms:created>
  <dcterms:modified xsi:type="dcterms:W3CDTF">2016-04-22T13:12:18Z</dcterms:modified>
</cp:coreProperties>
</file>