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5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73E3E-FE1C-48CC-92A5-16402EFC4D73}" type="datetimeFigureOut">
              <a:rPr lang="pl-PL" smtClean="0"/>
              <a:pPr/>
              <a:t>2015-09-12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97CE4-763B-4B2A-A9FC-06CB6D6CEDD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73E3E-FE1C-48CC-92A5-16402EFC4D73}" type="datetimeFigureOut">
              <a:rPr lang="pl-PL" smtClean="0"/>
              <a:pPr/>
              <a:t>2015-09-12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97CE4-763B-4B2A-A9FC-06CB6D6CEDD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73E3E-FE1C-48CC-92A5-16402EFC4D73}" type="datetimeFigureOut">
              <a:rPr lang="pl-PL" smtClean="0"/>
              <a:pPr/>
              <a:t>2015-09-12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97CE4-763B-4B2A-A9FC-06CB6D6CEDD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73E3E-FE1C-48CC-92A5-16402EFC4D73}" type="datetimeFigureOut">
              <a:rPr lang="pl-PL" smtClean="0"/>
              <a:pPr/>
              <a:t>2015-09-12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97CE4-763B-4B2A-A9FC-06CB6D6CEDD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73E3E-FE1C-48CC-92A5-16402EFC4D73}" type="datetimeFigureOut">
              <a:rPr lang="pl-PL" smtClean="0"/>
              <a:pPr/>
              <a:t>2015-09-12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97CE4-763B-4B2A-A9FC-06CB6D6CEDD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73E3E-FE1C-48CC-92A5-16402EFC4D73}" type="datetimeFigureOut">
              <a:rPr lang="pl-PL" smtClean="0"/>
              <a:pPr/>
              <a:t>2015-09-12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97CE4-763B-4B2A-A9FC-06CB6D6CEDD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73E3E-FE1C-48CC-92A5-16402EFC4D73}" type="datetimeFigureOut">
              <a:rPr lang="pl-PL" smtClean="0"/>
              <a:pPr/>
              <a:t>2015-09-12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97CE4-763B-4B2A-A9FC-06CB6D6CEDD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73E3E-FE1C-48CC-92A5-16402EFC4D73}" type="datetimeFigureOut">
              <a:rPr lang="pl-PL" smtClean="0"/>
              <a:pPr/>
              <a:t>2015-09-12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97CE4-763B-4B2A-A9FC-06CB6D6CEDD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73E3E-FE1C-48CC-92A5-16402EFC4D73}" type="datetimeFigureOut">
              <a:rPr lang="pl-PL" smtClean="0"/>
              <a:pPr/>
              <a:t>2015-09-12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97CE4-763B-4B2A-A9FC-06CB6D6CEDD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73E3E-FE1C-48CC-92A5-16402EFC4D73}" type="datetimeFigureOut">
              <a:rPr lang="pl-PL" smtClean="0"/>
              <a:pPr/>
              <a:t>2015-09-12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97CE4-763B-4B2A-A9FC-06CB6D6CEDD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73E3E-FE1C-48CC-92A5-16402EFC4D73}" type="datetimeFigureOut">
              <a:rPr lang="pl-PL" smtClean="0"/>
              <a:pPr/>
              <a:t>2015-09-12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697CE4-763B-4B2A-A9FC-06CB6D6CEDD3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873E3E-FE1C-48CC-92A5-16402EFC4D73}" type="datetimeFigureOut">
              <a:rPr lang="pl-PL" smtClean="0"/>
              <a:pPr/>
              <a:t>2015-09-12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697CE4-763B-4B2A-A9FC-06CB6D6CEDD3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Jednostka centralna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7030A0"/>
            </a:gs>
            <a:gs pos="20000">
              <a:srgbClr val="000040"/>
            </a:gs>
            <a:gs pos="50000">
              <a:srgbClr val="400040"/>
            </a:gs>
            <a:gs pos="75000">
              <a:srgbClr val="8F0040"/>
            </a:gs>
            <a:gs pos="89999">
              <a:srgbClr val="F27300"/>
            </a:gs>
            <a:gs pos="100000">
              <a:srgbClr val="FFBF00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Karta sieciowa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 smtClean="0"/>
              <a:t>		Karta sieciowa odpowiada za wysyłanie i odbieranie danych w sieci LAN. Każda karta jest przystosowana tylko do jednego rodzaju sieci (</a:t>
            </a:r>
            <a:r>
              <a:rPr lang="pl-PL" dirty="0" err="1" smtClean="0"/>
              <a:t>np</a:t>
            </a:r>
            <a:r>
              <a:rPr lang="pl-PL" dirty="0" smtClean="0"/>
              <a:t>: Ethernet) i posiada niepowtarzalny numer, który identyfikuje zawierający ją komputer. Jednak karta jest tylko jednym z elementów które razem </a:t>
            </a:r>
            <a:r>
              <a:rPr lang="pl-PL" dirty="0" err="1" smtClean="0"/>
              <a:t>umożliwjają</a:t>
            </a:r>
            <a:r>
              <a:rPr lang="pl-PL" dirty="0" smtClean="0"/>
              <a:t> </a:t>
            </a:r>
            <a:r>
              <a:rPr lang="pl-PL" dirty="0" smtClean="0"/>
              <a:t>korzystanie z sieci.</a:t>
            </a:r>
            <a:endParaRPr lang="pl-PL" dirty="0"/>
          </a:p>
        </p:txBody>
      </p:sp>
      <p:pic>
        <p:nvPicPr>
          <p:cNvPr id="4" name="Obraz 3" descr="dfbsdg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29454" y="5000636"/>
            <a:ext cx="2067562" cy="1707622"/>
          </a:xfrm>
          <a:prstGeom prst="rect">
            <a:avLst/>
          </a:prstGeom>
        </p:spPr>
      </p:pic>
    </p:spTree>
  </p:cSld>
  <p:clrMapOvr>
    <a:masterClrMapping/>
  </p:clrMapOvr>
  <p:transition>
    <p:circl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3000">
              <a:srgbClr val="FFFF00"/>
            </a:gs>
            <a:gs pos="30000">
              <a:srgbClr val="66008F"/>
            </a:gs>
            <a:gs pos="64999">
              <a:srgbClr val="BA0066"/>
            </a:gs>
            <a:gs pos="89999">
              <a:srgbClr val="FF0000"/>
            </a:gs>
            <a:gs pos="100000">
              <a:srgbClr val="FF8200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Dzisiejsze komputery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 smtClean="0"/>
              <a:t>Dzisiejsze komputery dzieli się na :</a:t>
            </a:r>
          </a:p>
          <a:p>
            <a:pPr marL="514350" indent="-514350">
              <a:buAutoNum type="arabicParenR"/>
            </a:pPr>
            <a:r>
              <a:rPr lang="pl-PL" dirty="0" smtClean="0"/>
              <a:t>Komputery osobiste - (PC) zwykle używane przez jedną osobę.</a:t>
            </a:r>
          </a:p>
          <a:p>
            <a:pPr marL="514350" indent="-514350">
              <a:buAutoNum type="arabicParenR"/>
            </a:pPr>
            <a:r>
              <a:rPr lang="pl-PL" dirty="0" smtClean="0"/>
              <a:t>Komputery </a:t>
            </a:r>
            <a:r>
              <a:rPr lang="pl-PL" dirty="0" err="1" smtClean="0"/>
              <a:t>mainframe</a:t>
            </a:r>
            <a:r>
              <a:rPr lang="pl-PL" dirty="0" smtClean="0"/>
              <a:t> – komputery o większych rozmiarach ,używane do przetwarzania dużych ilości danych dla </a:t>
            </a:r>
            <a:r>
              <a:rPr lang="pl-PL" dirty="0" err="1" smtClean="0"/>
              <a:t>np</a:t>
            </a:r>
            <a:r>
              <a:rPr lang="pl-PL" dirty="0" smtClean="0"/>
              <a:t>: instytucji. Pełnią role serwerów. </a:t>
            </a:r>
          </a:p>
          <a:p>
            <a:pPr marL="514350" indent="-514350">
              <a:buAutoNum type="arabicParenR"/>
            </a:pP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82"/>
            </a:gs>
            <a:gs pos="30000">
              <a:srgbClr val="66008F"/>
            </a:gs>
            <a:gs pos="64999">
              <a:srgbClr val="BA0066"/>
            </a:gs>
            <a:gs pos="89999">
              <a:srgbClr val="FF0000"/>
            </a:gs>
            <a:gs pos="100000">
              <a:srgbClr val="FF8200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Wstęp-</a:t>
            </a:r>
            <a:br>
              <a:rPr lang="pl-PL" dirty="0" smtClean="0"/>
            </a:br>
            <a:r>
              <a:rPr lang="pl-PL" dirty="0" smtClean="0"/>
              <a:t>Komputer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pl-PL" dirty="0" smtClean="0"/>
              <a:t>	</a:t>
            </a:r>
            <a:r>
              <a:rPr lang="pl-PL" b="1" dirty="0" smtClean="0"/>
              <a:t>Komputer</a:t>
            </a:r>
            <a:r>
              <a:rPr lang="pl-PL" dirty="0" smtClean="0"/>
              <a:t> (z ang. computer od łac. </a:t>
            </a:r>
            <a:r>
              <a:rPr lang="pl-PL" dirty="0" err="1" smtClean="0"/>
              <a:t>computare</a:t>
            </a:r>
            <a:r>
              <a:rPr lang="pl-PL" dirty="0" smtClean="0"/>
              <a:t> – obliczać. Komputer jest to maszyna służąca do przetwarzania wszelkich informacji , które są zapisane w ciągu liczb albo w ciągłym sygnale. Najpopularniejszym komputerem dziś są laptopy lub </a:t>
            </a:r>
            <a:r>
              <a:rPr lang="pl-PL" dirty="0" err="1" smtClean="0"/>
              <a:t>ultrabooki</a:t>
            </a:r>
            <a:r>
              <a:rPr lang="pl-PL" dirty="0" smtClean="0"/>
              <a:t>.</a:t>
            </a:r>
          </a:p>
          <a:p>
            <a:pPr>
              <a:buNone/>
            </a:pPr>
            <a:r>
              <a:rPr lang="pl-PL" dirty="0"/>
              <a:t>	</a:t>
            </a:r>
            <a:r>
              <a:rPr lang="pl-PL" dirty="0" smtClean="0"/>
              <a:t>Komputery składają się z wielu części procesora, wentylatora oraz kart rozszerzeń </a:t>
            </a:r>
            <a:r>
              <a:rPr lang="pl-PL" dirty="0" err="1" smtClean="0"/>
              <a:t>np</a:t>
            </a:r>
            <a:r>
              <a:rPr lang="pl-PL" dirty="0" smtClean="0"/>
              <a:t>: karty graficznej.</a:t>
            </a:r>
          </a:p>
          <a:p>
            <a:pPr>
              <a:buNone/>
            </a:pPr>
            <a:r>
              <a:rPr lang="pl-PL" dirty="0"/>
              <a:t>	</a:t>
            </a:r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39000">
              <a:srgbClr val="C00000"/>
            </a:gs>
            <a:gs pos="27000">
              <a:srgbClr val="FF0000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Dysk twardy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pl-PL" dirty="0" smtClean="0"/>
              <a:t>	Dysk twardy (HDD - </a:t>
            </a:r>
            <a:r>
              <a:rPr lang="pl-PL" dirty="0" err="1" smtClean="0"/>
              <a:t>Hard</a:t>
            </a:r>
            <a:r>
              <a:rPr lang="pl-PL" dirty="0" smtClean="0"/>
              <a:t> </a:t>
            </a:r>
            <a:r>
              <a:rPr lang="pl-PL" dirty="0" err="1" smtClean="0"/>
              <a:t>Disk</a:t>
            </a:r>
            <a:r>
              <a:rPr lang="pl-PL" dirty="0" smtClean="0"/>
              <a:t> </a:t>
            </a:r>
            <a:r>
              <a:rPr lang="pl-PL" dirty="0" err="1" smtClean="0"/>
              <a:t>Drive</a:t>
            </a:r>
            <a:r>
              <a:rPr lang="pl-PL" dirty="0" smtClean="0"/>
              <a:t>) służy do długotrwałego zapisywania danych. Pojemność dysku jest mierzona w gigabajtach (GB). Zbudowany on jest zwykle  2-8 talerzy umieszczonych w obudowie chroniącej. Za pomocą silniczka są obracane 5400 lub 7200 razy na 1 minutę.</a:t>
            </a:r>
          </a:p>
          <a:p>
            <a:pPr>
              <a:buNone/>
            </a:pPr>
            <a:r>
              <a:rPr lang="pl-PL" dirty="0"/>
              <a:t>	</a:t>
            </a:r>
            <a:r>
              <a:rPr lang="pl-PL" dirty="0" smtClean="0"/>
              <a:t>	Formatowanie dysku to przygotowanie do współpracy z różnymi plikami. Usuwa wszystkie dane.</a:t>
            </a:r>
          </a:p>
          <a:p>
            <a:pPr>
              <a:buNone/>
            </a:pPr>
            <a:r>
              <a:rPr lang="pl-PL" dirty="0"/>
              <a:t>	</a:t>
            </a:r>
            <a:r>
              <a:rPr lang="pl-PL" dirty="0" smtClean="0"/>
              <a:t>	Bad </a:t>
            </a:r>
            <a:r>
              <a:rPr lang="pl-PL" dirty="0" err="1" smtClean="0"/>
              <a:t>sector</a:t>
            </a:r>
            <a:r>
              <a:rPr lang="pl-PL" dirty="0" smtClean="0"/>
              <a:t>  - jest to uszkodzone miejsce na dysku twardym.</a:t>
            </a:r>
          </a:p>
          <a:p>
            <a:pPr>
              <a:buNone/>
            </a:pPr>
            <a:r>
              <a:rPr lang="pl-PL" dirty="0"/>
              <a:t>	</a:t>
            </a:r>
          </a:p>
        </p:txBody>
      </p:sp>
      <p:pic>
        <p:nvPicPr>
          <p:cNvPr id="4" name="Obraz 3" descr="jsfhisdahfaewu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16" y="164475"/>
            <a:ext cx="2028831" cy="150024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wipe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0000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Procesor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 smtClean="0"/>
              <a:t>	Procesor jest to główna jednostka obliczeniowa. To właśnie on zajmuje się wykonywaniem uruchamianych programów i przetwarzania danych.  Na procesor składa się wiele układów scalonych. Procesor jest też wyposażony  w zegar wyznaczający jego częstotliwość, im większa częstotliwość tym  szybszy procesor.</a:t>
            </a:r>
          </a:p>
          <a:p>
            <a:pPr>
              <a:buNone/>
            </a:pPr>
            <a:endParaRPr lang="pl-PL" dirty="0"/>
          </a:p>
        </p:txBody>
      </p:sp>
      <p:pic>
        <p:nvPicPr>
          <p:cNvPr id="4" name="Obraz 3" descr="indek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43702" y="142852"/>
            <a:ext cx="2266950" cy="20193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wheel spokes="8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B05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Płyta główna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pl-PL" dirty="0" smtClean="0"/>
              <a:t>		</a:t>
            </a:r>
            <a:r>
              <a:rPr lang="pl-PL" sz="3800" dirty="0" smtClean="0"/>
              <a:t>Płyta główna – jest to prostokątna płyta na której umieszczane są układy elektroniczne komputera. Są to :Pamięć RAM, pamięć ROM, BIOS, Chipset, Procesor, Gniazda rozszerzeń PCI, Złącza EIDE.</a:t>
            </a:r>
          </a:p>
          <a:p>
            <a:pPr>
              <a:buNone/>
            </a:pPr>
            <a:r>
              <a:rPr lang="pl-PL" sz="3800" dirty="0"/>
              <a:t>	</a:t>
            </a:r>
            <a:r>
              <a:rPr lang="pl-PL" sz="3800" dirty="0" smtClean="0"/>
              <a:t>	Na krawędzi płyty głównej znajdują się łącza portów USB </a:t>
            </a:r>
            <a:r>
              <a:rPr lang="pl-PL" sz="3800" dirty="0" err="1" smtClean="0"/>
              <a:t>itd</a:t>
            </a:r>
            <a:r>
              <a:rPr lang="pl-PL" sz="3800" dirty="0" smtClean="0"/>
              <a:t>…</a:t>
            </a:r>
          </a:p>
          <a:p>
            <a:pPr>
              <a:buNone/>
            </a:pPr>
            <a:r>
              <a:rPr lang="pl-PL" sz="3800" dirty="0"/>
              <a:t>	</a:t>
            </a:r>
            <a:r>
              <a:rPr lang="pl-PL" sz="3800" dirty="0" smtClean="0"/>
              <a:t>	Gniazda rozszerzeń PCI (</a:t>
            </a:r>
            <a:r>
              <a:rPr lang="pl-PL" sz="3800" dirty="0" err="1" smtClean="0"/>
              <a:t>Peripherial</a:t>
            </a:r>
            <a:r>
              <a:rPr lang="pl-PL" sz="3800" dirty="0" smtClean="0"/>
              <a:t> </a:t>
            </a:r>
            <a:r>
              <a:rPr lang="pl-PL" sz="3800" dirty="0" err="1" smtClean="0"/>
              <a:t>Components</a:t>
            </a:r>
            <a:r>
              <a:rPr lang="pl-PL" sz="3800" dirty="0" smtClean="0"/>
              <a:t> </a:t>
            </a:r>
            <a:r>
              <a:rPr lang="pl-PL" sz="3800" dirty="0" err="1" smtClean="0"/>
              <a:t>Interconnect</a:t>
            </a:r>
            <a:r>
              <a:rPr lang="pl-PL" sz="3800" dirty="0" smtClean="0"/>
              <a:t>) -  to standard gniazd rozszerzeń w których można montować karty </a:t>
            </a:r>
            <a:r>
              <a:rPr lang="pl-PL" sz="3800" dirty="0" err="1" smtClean="0"/>
              <a:t>rozszerzęń</a:t>
            </a:r>
            <a:r>
              <a:rPr lang="pl-PL" sz="3800" dirty="0" smtClean="0"/>
              <a:t> takie jak </a:t>
            </a:r>
            <a:r>
              <a:rPr lang="pl-PL" sz="3800" dirty="0" err="1" smtClean="0"/>
              <a:t>np</a:t>
            </a:r>
            <a:r>
              <a:rPr lang="pl-PL" sz="3800" dirty="0" smtClean="0"/>
              <a:t>: karta dźwiękowa.</a:t>
            </a:r>
          </a:p>
          <a:p>
            <a:pPr>
              <a:buNone/>
            </a:pPr>
            <a:r>
              <a:rPr lang="pl-PL" dirty="0"/>
              <a:t>	</a:t>
            </a:r>
            <a:r>
              <a:rPr lang="pl-PL" dirty="0" smtClean="0"/>
              <a:t>	</a:t>
            </a:r>
          </a:p>
          <a:p>
            <a:pPr>
              <a:buNone/>
            </a:pPr>
            <a:r>
              <a:rPr lang="pl-PL" dirty="0"/>
              <a:t>	</a:t>
            </a:r>
            <a:r>
              <a:rPr lang="pl-PL" dirty="0" smtClean="0"/>
              <a:t>	</a:t>
            </a:r>
          </a:p>
          <a:p>
            <a:pPr>
              <a:buNone/>
            </a:pPr>
            <a:endParaRPr lang="pl-PL" sz="4000" dirty="0" smtClean="0"/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/>
          </a:p>
        </p:txBody>
      </p:sp>
      <p:pic>
        <p:nvPicPr>
          <p:cNvPr id="4" name="Obraz 3" descr="dfjzbh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29190" y="4786322"/>
            <a:ext cx="3143272" cy="190997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split orient="vert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chemeClr val="accent6">
                <a:lumMod val="75000"/>
              </a:schemeClr>
            </a:gs>
            <a:gs pos="30000">
              <a:srgbClr val="66008F"/>
            </a:gs>
            <a:gs pos="64999">
              <a:srgbClr val="BA0066"/>
            </a:gs>
            <a:gs pos="89999">
              <a:srgbClr val="FF0000"/>
            </a:gs>
            <a:gs pos="100000">
              <a:srgbClr val="FF8200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Karty Rozszerzeń</a:t>
            </a:r>
            <a:endParaRPr lang="pl-PL" dirty="0"/>
          </a:p>
        </p:txBody>
      </p:sp>
      <p:sp>
        <p:nvSpPr>
          <p:cNvPr id="5" name="Podtytuł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  <p:transition>
    <p:dissolv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B050"/>
            </a:gs>
            <a:gs pos="13000">
              <a:srgbClr val="FFA800"/>
            </a:gs>
            <a:gs pos="28000">
              <a:srgbClr val="825600"/>
            </a:gs>
            <a:gs pos="42999">
              <a:srgbClr val="FFA800"/>
            </a:gs>
            <a:gs pos="58000">
              <a:srgbClr val="825600"/>
            </a:gs>
            <a:gs pos="72000">
              <a:srgbClr val="FFA800"/>
            </a:gs>
            <a:gs pos="87000">
              <a:srgbClr val="825600"/>
            </a:gs>
            <a:gs pos="100000">
              <a:srgbClr val="FFFF00"/>
            </a:gs>
            <a:gs pos="100000">
              <a:srgbClr val="FFFF00"/>
            </a:gs>
            <a:gs pos="44000">
              <a:srgbClr val="FF0000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Karta graficzna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pl-PL" dirty="0" smtClean="0"/>
              <a:t>		Karta graficzna – jest to element komputera który tworzy sygnał  dla monitora. Głównym zadaniem karty graficznej jest przechowywanie informacji o tym jak powinien wyglądać obraz na ekranie monitora.</a:t>
            </a:r>
          </a:p>
          <a:p>
            <a:pPr>
              <a:buNone/>
            </a:pPr>
            <a:r>
              <a:rPr lang="pl-PL" dirty="0" smtClean="0"/>
              <a:t>	</a:t>
            </a:r>
            <a:r>
              <a:rPr lang="pl-PL" dirty="0" smtClean="0"/>
              <a:t>	W komputerach stacjonarnych karty te są zwykle niezintegrowane z płytą główną i jest możliwa ich wymiana. W laptopach karty są zintegrowane( mają słabsze wyniki), ale w nowych laptopach są dwie karty podstawowa i dedykowana, kartę dedykowaną można wymienić</a:t>
            </a:r>
            <a:endParaRPr lang="pl-PL" dirty="0" smtClean="0"/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/>
          </a:p>
        </p:txBody>
      </p:sp>
      <p:pic>
        <p:nvPicPr>
          <p:cNvPr id="4" name="Obraz 3" descr="sdGIHv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96025" y="0"/>
            <a:ext cx="2847975" cy="1600200"/>
          </a:xfrm>
          <a:prstGeom prst="rect">
            <a:avLst/>
          </a:prstGeom>
        </p:spPr>
      </p:pic>
    </p:spTree>
  </p:cSld>
  <p:clrMapOvr>
    <a:masterClrMapping/>
  </p:clrMapOvr>
  <p:transition>
    <p:strips dir="r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Karta dźwiękowa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pl-PL" dirty="0" smtClean="0"/>
              <a:t>		Karta dźwiękowa jest to urządzenie </a:t>
            </a:r>
            <a:r>
              <a:rPr lang="pl-PL" dirty="0" err="1" smtClean="0"/>
              <a:t>umożliwjające</a:t>
            </a:r>
            <a:r>
              <a:rPr lang="pl-PL" dirty="0" smtClean="0"/>
              <a:t> rejestrację, przetwarzanie i odtwarzanie dźwięków. Obecnie karty dźwiękowe są zwykle wbudowywane w płyty główne. Pojawiły się również zewnętrzne karty które, podłącza się przez port USB.</a:t>
            </a:r>
          </a:p>
          <a:p>
            <a:pPr>
              <a:buNone/>
            </a:pPr>
            <a:r>
              <a:rPr lang="pl-PL" dirty="0" smtClean="0"/>
              <a:t>		Karty te w zależności od poziomu zawansowania mogą posiadać elementy takie jak : generator dźwięku, przetworniki A/C i C/A, mikser dźwięku, interfejs do komputera </a:t>
            </a:r>
            <a:r>
              <a:rPr lang="pl-PL" dirty="0" err="1" smtClean="0"/>
              <a:t>itd</a:t>
            </a:r>
            <a:r>
              <a:rPr lang="pl-PL" dirty="0" smtClean="0"/>
              <a:t>…</a:t>
            </a:r>
            <a:endParaRPr lang="pl-PL" dirty="0"/>
          </a:p>
        </p:txBody>
      </p:sp>
      <p:pic>
        <p:nvPicPr>
          <p:cNvPr id="4" name="Obraz 3" descr="dzfbjkl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15140" y="0"/>
            <a:ext cx="2428860" cy="1616296"/>
          </a:xfrm>
          <a:prstGeom prst="rect">
            <a:avLst/>
          </a:prstGeom>
        </p:spPr>
      </p:pic>
    </p:spTree>
  </p:cSld>
  <p:clrMapOvr>
    <a:masterClrMapping/>
  </p:clrMapOvr>
  <p:transition>
    <p:newsflash/>
  </p:transition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</TotalTime>
  <Words>59</Words>
  <Application>Microsoft Office PowerPoint</Application>
  <PresentationFormat>Pokaz na ekranie (4:3)</PresentationFormat>
  <Paragraphs>32</Paragraphs>
  <Slides>10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10</vt:i4>
      </vt:variant>
    </vt:vector>
  </HeadingPairs>
  <TitlesOfParts>
    <vt:vector size="11" baseType="lpstr">
      <vt:lpstr>Motyw pakietu Office</vt:lpstr>
      <vt:lpstr>Jednostka centralna</vt:lpstr>
      <vt:lpstr>Dzisiejsze komputery</vt:lpstr>
      <vt:lpstr>Wstęp- Komputer</vt:lpstr>
      <vt:lpstr>Dysk twardy</vt:lpstr>
      <vt:lpstr>Procesor </vt:lpstr>
      <vt:lpstr>Płyta główna</vt:lpstr>
      <vt:lpstr>Karty Rozszerzeń</vt:lpstr>
      <vt:lpstr>Karta graficzna</vt:lpstr>
      <vt:lpstr>Karta dźwiękowa </vt:lpstr>
      <vt:lpstr>Karta sieciowa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Jednostka centralna</dc:title>
  <dc:creator>Wojtek</dc:creator>
  <cp:lastModifiedBy>Wojtek</cp:lastModifiedBy>
  <cp:revision>25</cp:revision>
  <dcterms:created xsi:type="dcterms:W3CDTF">2015-09-11T13:04:26Z</dcterms:created>
  <dcterms:modified xsi:type="dcterms:W3CDTF">2015-09-12T06:48:01Z</dcterms:modified>
</cp:coreProperties>
</file>